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10"/>
  </p:notesMasterIdLst>
  <p:handoutMasterIdLst>
    <p:handoutMasterId r:id="rId11"/>
  </p:handoutMasterIdLst>
  <p:sldIdLst>
    <p:sldId id="1663" r:id="rId5"/>
    <p:sldId id="2073" r:id="rId6"/>
    <p:sldId id="2074" r:id="rId7"/>
    <p:sldId id="1660" r:id="rId8"/>
    <p:sldId id="1532" r:id="rId9"/>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hite" id="{38B656EC-D568-4EF7-8842-9FA1AE1192C9}">
          <p14:sldIdLst>
            <p14:sldId id="1663"/>
            <p14:sldId id="2073"/>
            <p14:sldId id="2074"/>
            <p14:sldId id="1660"/>
            <p14:sldId id="153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a:srgbClr val="30E5D0"/>
    <a:srgbClr val="50E6FF"/>
    <a:srgbClr val="0069BA"/>
    <a:srgbClr val="9BF00B"/>
    <a:srgbClr val="0F780F"/>
    <a:srgbClr val="107E10"/>
    <a:srgbClr val="0E700E"/>
    <a:srgbClr val="A3A3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601" autoAdjust="0"/>
    <p:restoredTop sz="66392" autoAdjust="0"/>
  </p:normalViewPr>
  <p:slideViewPr>
    <p:cSldViewPr snapToGrid="0">
      <p:cViewPr varScale="1">
        <p:scale>
          <a:sx n="71" d="100"/>
          <a:sy n="71" d="100"/>
        </p:scale>
        <p:origin x="54" y="1788"/>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30699"/>
    </p:cViewPr>
  </p:sorterViewPr>
  <p:notesViewPr>
    <p:cSldViewPr snapToGrid="0" showGuides="1">
      <p:cViewPr varScale="1">
        <p:scale>
          <a:sx n="83" d="100"/>
          <a:sy n="83" d="100"/>
        </p:scale>
        <p:origin x="5826"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6/4/2020 6:30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2.jpg>
</file>

<file path=ppt/media/image4.jpg>
</file>

<file path=ppt/media/image5.jpg>
</file>

<file path=ppt/media/image6.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6/4/2020 6:29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21E5A7B-BB8D-4368-A182-109669521632}" type="datetime8">
              <a:rPr lang="en-US" smtClean="0"/>
              <a:t>6/4/2020 6:29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715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dirty="0">
                <a:solidFill>
                  <a:schemeClr val="tx1"/>
                </a:solidFill>
                <a:effectLst/>
                <a:latin typeface="Segoe UI" panose="020B0502040204020203" pitchFamily="34" charset="0"/>
                <a:ea typeface="+mn-ea"/>
                <a:cs typeface="+mn-cs"/>
              </a:rPr>
              <a:t>Contoso Finance has recently </a:t>
            </a:r>
            <a:r>
              <a:rPr lang="en-US" sz="882" b="0" i="0" kern="1200" dirty="0" err="1">
                <a:solidFill>
                  <a:schemeClr val="tx1"/>
                </a:solidFill>
                <a:effectLst/>
                <a:latin typeface="Segoe UI" panose="020B0502040204020203" pitchFamily="34" charset="0"/>
                <a:ea typeface="+mn-ea"/>
                <a:cs typeface="+mn-cs"/>
              </a:rPr>
              <a:t>onboared</a:t>
            </a:r>
            <a:r>
              <a:rPr lang="en-US" sz="882" b="0" i="0" kern="1200" dirty="0">
                <a:solidFill>
                  <a:schemeClr val="tx1"/>
                </a:solidFill>
                <a:effectLst/>
                <a:latin typeface="Segoe UI" panose="020B0502040204020203" pitchFamily="34" charset="0"/>
                <a:ea typeface="+mn-ea"/>
                <a:cs typeface="+mn-cs"/>
              </a:rPr>
              <a:t> to Microsoft Azure and as a part of the security conscious culture, they have adopted Azure Sentinel to gain insights into their on-premises and cloud security. They have a provisioned a Sentinel workspace and begun to incorporate event data from their on-premises devices, including their Fortinet </a:t>
            </a:r>
            <a:r>
              <a:rPr lang="en-US" sz="882" b="0" i="0" kern="1200" dirty="0" err="1">
                <a:solidFill>
                  <a:schemeClr val="tx1"/>
                </a:solidFill>
                <a:effectLst/>
                <a:latin typeface="Segoe UI" panose="020B0502040204020203" pitchFamily="34" charset="0"/>
                <a:ea typeface="+mn-ea"/>
                <a:cs typeface="+mn-cs"/>
              </a:rPr>
              <a:t>Fortigate</a:t>
            </a:r>
            <a:r>
              <a:rPr lang="en-US" sz="882" b="0" i="0" kern="1200" dirty="0">
                <a:solidFill>
                  <a:schemeClr val="tx1"/>
                </a:solidFill>
                <a:effectLst/>
                <a:latin typeface="Segoe UI" panose="020B0502040204020203" pitchFamily="34" charset="0"/>
                <a:ea typeface="+mn-ea"/>
                <a:cs typeface="+mn-cs"/>
              </a:rPr>
              <a:t> next general firewalls. </a:t>
            </a:r>
            <a:r>
              <a:rPr lang="en-US" sz="882" b="0" i="0" kern="1200">
                <a:solidFill>
                  <a:schemeClr val="tx1"/>
                </a:solidFill>
                <a:effectLst/>
                <a:latin typeface="Segoe UI" panose="020B0502040204020203" pitchFamily="34" charset="0"/>
                <a:ea typeface="+mn-ea"/>
                <a:cs typeface="+mn-cs"/>
              </a:rPr>
              <a:t>You have been brought on to make sure that the alerting infrastructure and underlying deployment are properly configured and will provide ongoing incident management for generated alerts.</a:t>
            </a:r>
            <a:endParaRPr lang="en-US" sz="882" b="0" kern="1200" dirty="0">
              <a:solidFill>
                <a:schemeClr val="tx1"/>
              </a:solidFill>
              <a:effectLst/>
              <a:latin typeface="Segoe UI" panose="020B0502040204020203" pitchFamily="34" charset="0"/>
              <a:ea typeface="+mn-ea"/>
              <a:cs typeface="+mn-cs"/>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6/4/2020 6:29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6010896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6/4/2020 6:29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5</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6.jpg"/><Relationship Id="rId4" Type="http://schemas.openxmlformats.org/officeDocument/2006/relationships/image" Target="../media/image5.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925AA89-5F0A-154F-A3CF-3CD8ABDEE4D0}"/>
              </a:ext>
            </a:extLst>
          </p:cNvPr>
          <p:cNvPicPr>
            <a:picLocks noChangeAspect="1"/>
          </p:cNvPicPr>
          <p:nvPr userDrawn="1"/>
        </p:nvPicPr>
        <p:blipFill>
          <a:blip r:embed="rId2"/>
          <a:stretch>
            <a:fillRect/>
          </a:stretch>
        </p:blipFill>
        <p:spPr>
          <a:xfrm>
            <a:off x="5343525" y="0"/>
            <a:ext cx="6858000"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0">
            <a:extLst>
              <a:ext uri="{FF2B5EF4-FFF2-40B4-BE49-F238E27FC236}">
                <a16:creationId xmlns:a16="http://schemas.microsoft.com/office/drawing/2014/main" id="{1C32C2C9-C9B9-774B-BD94-13CDF6710ECD}"/>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59566FE6-A384-6B49-B5BF-95EA3CE23452}"/>
              </a:ext>
            </a:extLst>
          </p:cNvPr>
          <p:cNvPicPr>
            <a:picLocks noChangeAspect="1"/>
          </p:cNvPicPr>
          <p:nvPr userDrawn="1"/>
        </p:nvPicPr>
        <p:blipFill>
          <a:blip r:embed="rId2"/>
          <a:srcRect l="723" r="723"/>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0556556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2">
            <a:extLst>
              <a:ext uri="{FF2B5EF4-FFF2-40B4-BE49-F238E27FC236}">
                <a16:creationId xmlns:a16="http://schemas.microsoft.com/office/drawing/2014/main" id="{76D86CE0-B4E2-2747-9AF9-852ED7BB0D6A}"/>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4116066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E88E3299-D038-0249-9E43-030D0E0A41B0}"/>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8254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quare photo">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FB62B78-F785-D34A-BB0B-B61A92C55585}"/>
              </a:ext>
            </a:extLst>
          </p:cNvPr>
          <p:cNvPicPr>
            <a:picLocks noChangeAspect="1"/>
          </p:cNvPicPr>
          <p:nvPr userDrawn="1"/>
        </p:nvPicPr>
        <p:blipFill rotWithShape="1">
          <a:blip r:embed="rId2"/>
          <a:srcRect l="10389" t="18703" b="16343"/>
          <a:stretch/>
        </p:blipFill>
        <p:spPr>
          <a:xfrm>
            <a:off x="8885595" y="3193766"/>
            <a:ext cx="3301149" cy="159520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grpSp>
        <p:nvGrpSpPr>
          <p:cNvPr id="3" name="Group 2">
            <a:extLst>
              <a:ext uri="{FF2B5EF4-FFF2-40B4-BE49-F238E27FC236}">
                <a16:creationId xmlns:a16="http://schemas.microsoft.com/office/drawing/2014/main" id="{85A31830-4159-6E4E-A505-5AE3582CB326}"/>
              </a:ext>
            </a:extLst>
          </p:cNvPr>
          <p:cNvGrpSpPr/>
          <p:nvPr userDrawn="1"/>
        </p:nvGrpSpPr>
        <p:grpSpPr>
          <a:xfrm>
            <a:off x="8870814" y="0"/>
            <a:ext cx="3315930" cy="6858001"/>
            <a:chOff x="8766391" y="0"/>
            <a:chExt cx="3564610" cy="7372320"/>
          </a:xfrm>
        </p:grpSpPr>
        <p:pic>
          <p:nvPicPr>
            <p:cNvPr id="6" name="Picture 5">
              <a:extLst>
                <a:ext uri="{FF2B5EF4-FFF2-40B4-BE49-F238E27FC236}">
                  <a16:creationId xmlns:a16="http://schemas.microsoft.com/office/drawing/2014/main" id="{519F627F-C22F-1D4F-9314-137DAB0C7865}"/>
                </a:ext>
              </a:extLst>
            </p:cNvPr>
            <p:cNvPicPr>
              <a:picLocks noChangeAspect="1"/>
            </p:cNvPicPr>
            <p:nvPr userDrawn="1"/>
          </p:nvPicPr>
          <p:blipFill rotWithShape="1">
            <a:blip r:embed="rId4"/>
            <a:srcRect l="266" t="13569" r="-107" b="22382"/>
            <a:stretch/>
          </p:blipFill>
          <p:spPr>
            <a:xfrm>
              <a:off x="8772041" y="0"/>
              <a:ext cx="3558960" cy="3424716"/>
            </a:xfrm>
            <a:prstGeom prst="rect">
              <a:avLst/>
            </a:prstGeom>
          </p:spPr>
        </p:pic>
        <p:pic>
          <p:nvPicPr>
            <p:cNvPr id="11" name="Picture 10">
              <a:extLst>
                <a:ext uri="{FF2B5EF4-FFF2-40B4-BE49-F238E27FC236}">
                  <a16:creationId xmlns:a16="http://schemas.microsoft.com/office/drawing/2014/main" id="{22B86A11-1091-9C48-B1E1-01A9CBDA9841}"/>
                </a:ext>
              </a:extLst>
            </p:cNvPr>
            <p:cNvPicPr>
              <a:picLocks noChangeAspect="1"/>
            </p:cNvPicPr>
            <p:nvPr userDrawn="1"/>
          </p:nvPicPr>
          <p:blipFill rotWithShape="1">
            <a:blip r:embed="rId5"/>
            <a:srcRect l="33573" t="13744" r="4171" b="27987"/>
            <a:stretch/>
          </p:blipFill>
          <p:spPr>
            <a:xfrm>
              <a:off x="8766391" y="5148129"/>
              <a:ext cx="3564610" cy="2224191"/>
            </a:xfrm>
            <a:prstGeom prst="rect">
              <a:avLst/>
            </a:prstGeom>
          </p:spPr>
        </p:pic>
      </p:grpSp>
    </p:spTree>
    <p:extLst>
      <p:ext uri="{BB962C8B-B14F-4D97-AF65-F5344CB8AC3E}">
        <p14:creationId xmlns:p14="http://schemas.microsoft.com/office/powerpoint/2010/main" val="18095215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378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userDrawn="1">
          <p15:clr>
            <a:srgbClr val="5ACBF0"/>
          </p15:clr>
        </p15:guide>
        <p15:guide id="30" pos="2376">
          <p15:clr>
            <a:srgbClr val="5ACBF0"/>
          </p15:clr>
        </p15:guide>
        <p15:guide id="31" pos="3113">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a:extLst>
              <a:ext uri="{FF2B5EF4-FFF2-40B4-BE49-F238E27FC236}">
                <a16:creationId xmlns:a16="http://schemas.microsoft.com/office/drawing/2014/main" id="{FE0D212A-0425-4F5E-BA46-E18F8763FE80}"/>
              </a:ext>
            </a:extLst>
          </p:cNvPr>
          <p:cNvSpPr>
            <a:spLocks noGrp="1"/>
          </p:cNvSpPr>
          <p:nvPr>
            <p:ph type="body" sz="quarter" idx="10" hasCustomPrompt="1"/>
          </p:nvPr>
        </p:nvSpPr>
        <p:spPr>
          <a:xfrm>
            <a:off x="585216" y="3692208"/>
            <a:ext cx="9144000" cy="369332"/>
          </a:xfrm>
        </p:spPr>
        <p:txBody>
          <a:bodyPr/>
          <a:lstStyle>
            <a:lvl1pPr marL="0" indent="0">
              <a:buNone/>
              <a:defRPr sz="2400"/>
            </a:lvl1pPr>
          </a:lstStyle>
          <a:p>
            <a:pPr lvl="0"/>
            <a:r>
              <a:rPr lang="en-US" dirty="0"/>
              <a:t>Demo description</a:t>
            </a:r>
          </a:p>
        </p:txBody>
      </p:sp>
    </p:spTree>
    <p:extLst>
      <p:ext uri="{BB962C8B-B14F-4D97-AF65-F5344CB8AC3E}">
        <p14:creationId xmlns:p14="http://schemas.microsoft.com/office/powerpoint/2010/main" val="19130477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3" name="Picture 2" descr="A desk with multiple monitors and a computer.&#10;">
            <a:extLst>
              <a:ext uri="{FF2B5EF4-FFF2-40B4-BE49-F238E27FC236}">
                <a16:creationId xmlns:a16="http://schemas.microsoft.com/office/drawing/2014/main" id="{4AC06106-9BD0-4058-A053-82DD2DED8A67}"/>
              </a:ext>
            </a:extLst>
          </p:cNvPr>
          <p:cNvPicPr>
            <a:picLocks noChangeAspect="1"/>
          </p:cNvPicPr>
          <p:nvPr userDrawn="1"/>
        </p:nvPicPr>
        <p:blipFill rotWithShape="1">
          <a:blip r:embed="rId3"/>
          <a:srcRect l="23577" r="9774"/>
          <a:stretch/>
        </p:blipFill>
        <p:spPr bwMode="ltGray">
          <a:xfrm>
            <a:off x="5334000" y="0"/>
            <a:ext cx="6858000" cy="6858000"/>
          </a:xfrm>
          <a:prstGeom prst="rect">
            <a:avLst/>
          </a:prstGeom>
        </p:spPr>
      </p:pic>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Cod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69"/>
            <a:ext cx="11018520" cy="4965192"/>
          </a:xfrm>
        </p:spPr>
        <p:txBody>
          <a:bodyPr wrap="square">
            <a:normAutofit/>
          </a:bodyPr>
          <a:lstStyle>
            <a:lvl1pPr marL="0" indent="0">
              <a:buNone/>
              <a:defRPr>
                <a:latin typeface="Lucida Console" panose="020B0609040504020204" pitchFamily="49" charset="0"/>
              </a:defRPr>
            </a:lvl1pPr>
            <a:lvl2pPr marL="0" indent="0">
              <a:buNone/>
              <a:defRPr>
                <a:latin typeface="Lucida Console" panose="020B0609040504020204" pitchFamily="49" charset="0"/>
              </a:defRPr>
            </a:lvl2pPr>
            <a:lvl3pPr marL="0" indent="0">
              <a:buNone/>
              <a:defRPr>
                <a:latin typeface="Lucida Console" panose="020B0609040504020204" pitchFamily="49" charset="0"/>
              </a:defRPr>
            </a:lvl3pPr>
            <a:lvl4pPr marL="0" indent="0">
              <a:buNone/>
              <a:defRPr>
                <a:latin typeface="Lucida Console" panose="020B0609040504020204" pitchFamily="49" charset="0"/>
              </a:defRPr>
            </a:lvl4pPr>
            <a:lvl5pPr marL="0" indent="0">
              <a:buNone/>
              <a:defRPr>
                <a:latin typeface="Lucida Console" panose="020B060904050402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97340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7"/>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932" r:id="rId2"/>
    <p:sldLayoutId id="2147484609" r:id="rId3"/>
    <p:sldLayoutId id="2147484577" r:id="rId4"/>
    <p:sldLayoutId id="2147484610" r:id="rId5"/>
    <p:sldLayoutId id="2147484710" r:id="rId6"/>
    <p:sldLayoutId id="2147484240" r:id="rId7"/>
    <p:sldLayoutId id="2147484936" r:id="rId8"/>
    <p:sldLayoutId id="2147484910" r:id="rId9"/>
    <p:sldLayoutId id="2147484911" r:id="rId10"/>
    <p:sldLayoutId id="2147484639" r:id="rId11"/>
    <p:sldLayoutId id="2147484834" r:id="rId12"/>
    <p:sldLayoutId id="2147484933" r:id="rId13"/>
    <p:sldLayoutId id="2147484934" r:id="rId14"/>
    <p:sldLayoutId id="2147484935" r:id="rId15"/>
    <p:sldLayoutId id="2147484923" r:id="rId16"/>
    <p:sldLayoutId id="2147484924" r:id="rId17"/>
    <p:sldLayoutId id="2147484841" r:id="rId18"/>
    <p:sldLayoutId id="2147484842" r:id="rId19"/>
    <p:sldLayoutId id="2147484931" r:id="rId20"/>
    <p:sldLayoutId id="2147484787" r:id="rId21"/>
    <p:sldLayoutId id="2147484584" r:id="rId22"/>
    <p:sldLayoutId id="2147484937" r:id="rId23"/>
    <p:sldLayoutId id="2147484583" r:id="rId24"/>
    <p:sldLayoutId id="2147484299" r:id="rId2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1.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2425541"/>
            <a:ext cx="4167887" cy="1107996"/>
          </a:xfrm>
        </p:spPr>
        <p:txBody>
          <a:bodyPr/>
          <a:lstStyle/>
          <a:p>
            <a:r>
              <a:rPr lang="en-US" b="1" dirty="0"/>
              <a:t>Azure Sentinel Hunting</a:t>
            </a:r>
            <a:endParaRPr lang="en-US" dirty="0"/>
          </a:p>
        </p:txBody>
      </p:sp>
      <p:sp>
        <p:nvSpPr>
          <p:cNvPr id="5" name="Text Placeholder 4"/>
          <p:cNvSpPr>
            <a:spLocks noGrp="1"/>
          </p:cNvSpPr>
          <p:nvPr>
            <p:ph type="body" sz="quarter" idx="12"/>
          </p:nvPr>
        </p:nvSpPr>
        <p:spPr/>
        <p:txBody>
          <a:bodyPr/>
          <a:lstStyle/>
          <a:p>
            <a:r>
              <a:rPr lang="en-US" dirty="0"/>
              <a:t>Hands-On Challenge</a:t>
            </a:r>
          </a:p>
        </p:txBody>
      </p:sp>
    </p:spTree>
    <p:extLst>
      <p:ext uri="{BB962C8B-B14F-4D97-AF65-F5344CB8AC3E}">
        <p14:creationId xmlns:p14="http://schemas.microsoft.com/office/powerpoint/2010/main" val="233661619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D5C0F-EF8A-4D89-A954-9DCF620A1792}"/>
              </a:ext>
            </a:extLst>
          </p:cNvPr>
          <p:cNvSpPr>
            <a:spLocks noGrp="1"/>
          </p:cNvSpPr>
          <p:nvPr>
            <p:ph type="title"/>
          </p:nvPr>
        </p:nvSpPr>
        <p:spPr/>
        <p:txBody>
          <a:bodyPr/>
          <a:lstStyle/>
          <a:p>
            <a:r>
              <a:rPr lang="en-IE" dirty="0"/>
              <a:t>Launch the Lab Environment</a:t>
            </a:r>
          </a:p>
        </p:txBody>
      </p:sp>
      <p:pic>
        <p:nvPicPr>
          <p:cNvPr id="4" name="Picture 3">
            <a:extLst>
              <a:ext uri="{FF2B5EF4-FFF2-40B4-BE49-F238E27FC236}">
                <a16:creationId xmlns:a16="http://schemas.microsoft.com/office/drawing/2014/main" id="{0DC2C60D-49AD-4669-9323-305636E16DCA}"/>
              </a:ext>
            </a:extLst>
          </p:cNvPr>
          <p:cNvPicPr>
            <a:picLocks noChangeAspect="1"/>
          </p:cNvPicPr>
          <p:nvPr/>
        </p:nvPicPr>
        <p:blipFill>
          <a:blip r:embed="rId2"/>
          <a:stretch>
            <a:fillRect/>
          </a:stretch>
        </p:blipFill>
        <p:spPr>
          <a:xfrm>
            <a:off x="4789942" y="1347010"/>
            <a:ext cx="3015527" cy="2081990"/>
          </a:xfrm>
          <a:prstGeom prst="rect">
            <a:avLst/>
          </a:prstGeom>
        </p:spPr>
      </p:pic>
      <p:pic>
        <p:nvPicPr>
          <p:cNvPr id="5" name="Picture 4">
            <a:extLst>
              <a:ext uri="{FF2B5EF4-FFF2-40B4-BE49-F238E27FC236}">
                <a16:creationId xmlns:a16="http://schemas.microsoft.com/office/drawing/2014/main" id="{8B2F1F54-DA43-4AD2-A4A1-3DA979D8091C}"/>
              </a:ext>
            </a:extLst>
          </p:cNvPr>
          <p:cNvPicPr>
            <a:picLocks noChangeAspect="1"/>
          </p:cNvPicPr>
          <p:nvPr/>
        </p:nvPicPr>
        <p:blipFill>
          <a:blip r:embed="rId3"/>
          <a:stretch>
            <a:fillRect/>
          </a:stretch>
        </p:blipFill>
        <p:spPr>
          <a:xfrm>
            <a:off x="8874946" y="1347236"/>
            <a:ext cx="3006539" cy="2881030"/>
          </a:xfrm>
          <a:prstGeom prst="rect">
            <a:avLst/>
          </a:prstGeom>
        </p:spPr>
      </p:pic>
      <p:sp>
        <p:nvSpPr>
          <p:cNvPr id="7" name="Rectangle: Rounded Corners 6">
            <a:extLst>
              <a:ext uri="{FF2B5EF4-FFF2-40B4-BE49-F238E27FC236}">
                <a16:creationId xmlns:a16="http://schemas.microsoft.com/office/drawing/2014/main" id="{98458D74-1A00-48E8-B926-5CC14544A104}"/>
              </a:ext>
            </a:extLst>
          </p:cNvPr>
          <p:cNvSpPr/>
          <p:nvPr/>
        </p:nvSpPr>
        <p:spPr bwMode="auto">
          <a:xfrm>
            <a:off x="4867273" y="1748105"/>
            <a:ext cx="2819401" cy="383590"/>
          </a:xfrm>
          <a:prstGeom prst="roundRect">
            <a:avLst/>
          </a:prstGeom>
          <a:noFill/>
          <a:ln w="50800">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8" name="Rectangle: Rounded Corners 7">
            <a:extLst>
              <a:ext uri="{FF2B5EF4-FFF2-40B4-BE49-F238E27FC236}">
                <a16:creationId xmlns:a16="http://schemas.microsoft.com/office/drawing/2014/main" id="{C474CF49-2629-4CE4-BDB0-0C966D3FA1D2}"/>
              </a:ext>
            </a:extLst>
          </p:cNvPr>
          <p:cNvSpPr/>
          <p:nvPr/>
        </p:nvSpPr>
        <p:spPr bwMode="auto">
          <a:xfrm>
            <a:off x="8976358" y="1703070"/>
            <a:ext cx="2793009" cy="428625"/>
          </a:xfrm>
          <a:prstGeom prst="roundRect">
            <a:avLst/>
          </a:prstGeom>
          <a:noFill/>
          <a:ln w="50800">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9" name="Arrow: Right 8">
            <a:extLst>
              <a:ext uri="{FF2B5EF4-FFF2-40B4-BE49-F238E27FC236}">
                <a16:creationId xmlns:a16="http://schemas.microsoft.com/office/drawing/2014/main" id="{AAD839F6-81B4-43D9-9D9B-8D318F4C1770}"/>
              </a:ext>
            </a:extLst>
          </p:cNvPr>
          <p:cNvSpPr/>
          <p:nvPr/>
        </p:nvSpPr>
        <p:spPr bwMode="auto">
          <a:xfrm>
            <a:off x="3886200" y="1954530"/>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0" name="Arrow: Right 9">
            <a:extLst>
              <a:ext uri="{FF2B5EF4-FFF2-40B4-BE49-F238E27FC236}">
                <a16:creationId xmlns:a16="http://schemas.microsoft.com/office/drawing/2014/main" id="{E505684A-4A3E-4545-8027-376E53E89A79}"/>
              </a:ext>
            </a:extLst>
          </p:cNvPr>
          <p:cNvSpPr/>
          <p:nvPr/>
        </p:nvSpPr>
        <p:spPr bwMode="auto">
          <a:xfrm>
            <a:off x="8011595" y="1950084"/>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1" name="TextBox 10">
            <a:extLst>
              <a:ext uri="{FF2B5EF4-FFF2-40B4-BE49-F238E27FC236}">
                <a16:creationId xmlns:a16="http://schemas.microsoft.com/office/drawing/2014/main" id="{4A509B6E-2341-40B9-8E9D-BE260EB2CF0F}"/>
              </a:ext>
            </a:extLst>
          </p:cNvPr>
          <p:cNvSpPr txBox="1"/>
          <p:nvPr/>
        </p:nvSpPr>
        <p:spPr>
          <a:xfrm>
            <a:off x="2942271" y="5377815"/>
            <a:ext cx="6669404" cy="615553"/>
          </a:xfrm>
          <a:prstGeom prst="rect">
            <a:avLst/>
          </a:prstGeom>
          <a:solidFill>
            <a:srgbClr val="FFC000"/>
          </a:solidFill>
          <a:ln>
            <a:solidFill>
              <a:schemeClr val="tx1"/>
            </a:solidFill>
          </a:ln>
        </p:spPr>
        <p:txBody>
          <a:bodyPr wrap="square" lIns="0" tIns="0" rIns="0" bIns="0" rtlCol="0">
            <a:spAutoFit/>
          </a:bodyPr>
          <a:lstStyle/>
          <a:p>
            <a:pPr algn="ctr"/>
            <a:r>
              <a:rPr lang="en-IE" sz="2000" b="1" dirty="0"/>
              <a:t>Important!</a:t>
            </a:r>
            <a:br>
              <a:rPr lang="en-IE" sz="2000" dirty="0"/>
            </a:br>
            <a:r>
              <a:rPr lang="en-IE" sz="2000" dirty="0"/>
              <a:t>Allow at least 1 hour for your lab to start</a:t>
            </a:r>
          </a:p>
        </p:txBody>
      </p:sp>
      <p:pic>
        <p:nvPicPr>
          <p:cNvPr id="6" name="Picture 5">
            <a:extLst>
              <a:ext uri="{FF2B5EF4-FFF2-40B4-BE49-F238E27FC236}">
                <a16:creationId xmlns:a16="http://schemas.microsoft.com/office/drawing/2014/main" id="{403CB845-DF19-4E7F-8F83-4DB5FB585E53}"/>
              </a:ext>
            </a:extLst>
          </p:cNvPr>
          <p:cNvPicPr>
            <a:picLocks noChangeAspect="1"/>
          </p:cNvPicPr>
          <p:nvPr/>
        </p:nvPicPr>
        <p:blipFill>
          <a:blip r:embed="rId4"/>
          <a:stretch>
            <a:fillRect/>
          </a:stretch>
        </p:blipFill>
        <p:spPr>
          <a:xfrm>
            <a:off x="622163" y="1243739"/>
            <a:ext cx="3017520" cy="2372868"/>
          </a:xfrm>
          <a:prstGeom prst="rect">
            <a:avLst/>
          </a:prstGeom>
        </p:spPr>
      </p:pic>
    </p:spTree>
    <p:extLst>
      <p:ext uri="{BB962C8B-B14F-4D97-AF65-F5344CB8AC3E}">
        <p14:creationId xmlns:p14="http://schemas.microsoft.com/office/powerpoint/2010/main" val="12960285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repeatCount="5000" fill="hold" grpId="0" nodeType="clickEffect">
                                  <p:stCondLst>
                                    <p:cond delay="0"/>
                                  </p:stCondLst>
                                  <p:childTnLst>
                                    <p:animEffect transition="out" filter="fade">
                                      <p:cBhvr>
                                        <p:cTn id="6" dur="500" tmFilter="0, 0; .2, .5; .8, .5; 1, 0"/>
                                        <p:tgtEl>
                                          <p:spTgt spid="11"/>
                                        </p:tgtEl>
                                      </p:cBhvr>
                                    </p:animEffect>
                                    <p:animScale>
                                      <p:cBhvr>
                                        <p:cTn id="7"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AFCB2AC-458B-49D0-97C9-2C9FE6658D16}"/>
              </a:ext>
            </a:extLst>
          </p:cNvPr>
          <p:cNvPicPr>
            <a:picLocks noChangeAspect="1"/>
          </p:cNvPicPr>
          <p:nvPr/>
        </p:nvPicPr>
        <p:blipFill>
          <a:blip r:embed="rId2"/>
          <a:stretch>
            <a:fillRect/>
          </a:stretch>
        </p:blipFill>
        <p:spPr>
          <a:xfrm>
            <a:off x="4934492" y="1274445"/>
            <a:ext cx="7257508" cy="2529850"/>
          </a:xfrm>
          <a:prstGeom prst="rect">
            <a:avLst/>
          </a:prstGeom>
        </p:spPr>
      </p:pic>
      <p:sp>
        <p:nvSpPr>
          <p:cNvPr id="2" name="Title 1">
            <a:extLst>
              <a:ext uri="{FF2B5EF4-FFF2-40B4-BE49-F238E27FC236}">
                <a16:creationId xmlns:a16="http://schemas.microsoft.com/office/drawing/2014/main" id="{673D5C0F-EF8A-4D89-A954-9DCF620A1792}"/>
              </a:ext>
            </a:extLst>
          </p:cNvPr>
          <p:cNvSpPr>
            <a:spLocks noGrp="1"/>
          </p:cNvSpPr>
          <p:nvPr>
            <p:ph type="title"/>
          </p:nvPr>
        </p:nvSpPr>
        <p:spPr/>
        <p:txBody>
          <a:bodyPr/>
          <a:lstStyle/>
          <a:p>
            <a:r>
              <a:rPr lang="en-IE" dirty="0"/>
              <a:t>Access Your Lab</a:t>
            </a:r>
          </a:p>
        </p:txBody>
      </p:sp>
      <p:grpSp>
        <p:nvGrpSpPr>
          <p:cNvPr id="12" name="Group 11">
            <a:extLst>
              <a:ext uri="{FF2B5EF4-FFF2-40B4-BE49-F238E27FC236}">
                <a16:creationId xmlns:a16="http://schemas.microsoft.com/office/drawing/2014/main" id="{E7A06871-9A9F-4DC5-9C22-C6F7760AECBD}"/>
              </a:ext>
            </a:extLst>
          </p:cNvPr>
          <p:cNvGrpSpPr/>
          <p:nvPr/>
        </p:nvGrpSpPr>
        <p:grpSpPr>
          <a:xfrm>
            <a:off x="588263" y="1347236"/>
            <a:ext cx="3006539" cy="2881030"/>
            <a:chOff x="8874946" y="1347236"/>
            <a:chExt cx="3006539" cy="2881030"/>
          </a:xfrm>
        </p:grpSpPr>
        <p:pic>
          <p:nvPicPr>
            <p:cNvPr id="5" name="Picture 4">
              <a:extLst>
                <a:ext uri="{FF2B5EF4-FFF2-40B4-BE49-F238E27FC236}">
                  <a16:creationId xmlns:a16="http://schemas.microsoft.com/office/drawing/2014/main" id="{8B2F1F54-DA43-4AD2-A4A1-3DA979D8091C}"/>
                </a:ext>
              </a:extLst>
            </p:cNvPr>
            <p:cNvPicPr>
              <a:picLocks noChangeAspect="1"/>
            </p:cNvPicPr>
            <p:nvPr/>
          </p:nvPicPr>
          <p:blipFill>
            <a:blip r:embed="rId3"/>
            <a:stretch>
              <a:fillRect/>
            </a:stretch>
          </p:blipFill>
          <p:spPr>
            <a:xfrm>
              <a:off x="8874946" y="1347236"/>
              <a:ext cx="3006539" cy="2881030"/>
            </a:xfrm>
            <a:prstGeom prst="rect">
              <a:avLst/>
            </a:prstGeom>
          </p:spPr>
        </p:pic>
        <p:sp>
          <p:nvSpPr>
            <p:cNvPr id="8" name="Rectangle: Rounded Corners 7">
              <a:extLst>
                <a:ext uri="{FF2B5EF4-FFF2-40B4-BE49-F238E27FC236}">
                  <a16:creationId xmlns:a16="http://schemas.microsoft.com/office/drawing/2014/main" id="{C474CF49-2629-4CE4-BDB0-0C966D3FA1D2}"/>
                </a:ext>
              </a:extLst>
            </p:cNvPr>
            <p:cNvSpPr/>
            <p:nvPr/>
          </p:nvSpPr>
          <p:spPr bwMode="auto">
            <a:xfrm>
              <a:off x="8976358" y="1703070"/>
              <a:ext cx="2793009" cy="428625"/>
            </a:xfrm>
            <a:prstGeom prst="roundRect">
              <a:avLst/>
            </a:prstGeom>
            <a:noFill/>
            <a:ln w="50800">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grpSp>
      <p:sp>
        <p:nvSpPr>
          <p:cNvPr id="10" name="Arrow: Right 9">
            <a:extLst>
              <a:ext uri="{FF2B5EF4-FFF2-40B4-BE49-F238E27FC236}">
                <a16:creationId xmlns:a16="http://schemas.microsoft.com/office/drawing/2014/main" id="{E505684A-4A3E-4545-8027-376E53E89A79}"/>
              </a:ext>
            </a:extLst>
          </p:cNvPr>
          <p:cNvSpPr/>
          <p:nvPr/>
        </p:nvSpPr>
        <p:spPr bwMode="auto">
          <a:xfrm>
            <a:off x="3957755" y="1703070"/>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1" name="TextBox 10">
            <a:extLst>
              <a:ext uri="{FF2B5EF4-FFF2-40B4-BE49-F238E27FC236}">
                <a16:creationId xmlns:a16="http://schemas.microsoft.com/office/drawing/2014/main" id="{4A509B6E-2341-40B9-8E9D-BE260EB2CF0F}"/>
              </a:ext>
            </a:extLst>
          </p:cNvPr>
          <p:cNvSpPr txBox="1"/>
          <p:nvPr/>
        </p:nvSpPr>
        <p:spPr>
          <a:xfrm>
            <a:off x="2942271" y="5377815"/>
            <a:ext cx="6669404" cy="615553"/>
          </a:xfrm>
          <a:prstGeom prst="rect">
            <a:avLst/>
          </a:prstGeom>
          <a:solidFill>
            <a:srgbClr val="FFC000"/>
          </a:solidFill>
          <a:ln>
            <a:solidFill>
              <a:schemeClr val="tx1"/>
            </a:solidFill>
          </a:ln>
        </p:spPr>
        <p:txBody>
          <a:bodyPr wrap="square" lIns="0" tIns="0" rIns="0" bIns="0" rtlCol="0">
            <a:spAutoFit/>
          </a:bodyPr>
          <a:lstStyle/>
          <a:p>
            <a:pPr algn="ctr"/>
            <a:r>
              <a:rPr lang="en-IE" sz="2000" b="1" dirty="0"/>
              <a:t>Important!</a:t>
            </a:r>
            <a:br>
              <a:rPr lang="en-IE" sz="2000" dirty="0"/>
            </a:br>
            <a:r>
              <a:rPr lang="en-IE" sz="2000" dirty="0"/>
              <a:t>Allow at least 1 hour for your lab to start</a:t>
            </a:r>
          </a:p>
        </p:txBody>
      </p:sp>
      <p:sp>
        <p:nvSpPr>
          <p:cNvPr id="16" name="Rectangle: Rounded Corners 15">
            <a:extLst>
              <a:ext uri="{FF2B5EF4-FFF2-40B4-BE49-F238E27FC236}">
                <a16:creationId xmlns:a16="http://schemas.microsoft.com/office/drawing/2014/main" id="{BBAEA766-2FFF-449F-B8E2-56AFACD1BC2D}"/>
              </a:ext>
            </a:extLst>
          </p:cNvPr>
          <p:cNvSpPr/>
          <p:nvPr/>
        </p:nvSpPr>
        <p:spPr bwMode="auto">
          <a:xfrm>
            <a:off x="9011920" y="1242844"/>
            <a:ext cx="599755" cy="428625"/>
          </a:xfrm>
          <a:prstGeom prst="roundRect">
            <a:avLst/>
          </a:prstGeom>
          <a:noFill/>
          <a:ln w="50800">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34035570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repeatCount="5000" fill="hold" grpId="0" nodeType="clickEffect">
                                  <p:stCondLst>
                                    <p:cond delay="0"/>
                                  </p:stCondLst>
                                  <p:childTnLst>
                                    <p:animEffect transition="out" filter="fade">
                                      <p:cBhvr>
                                        <p:cTn id="6" dur="500" tmFilter="0, 0; .2, .5; .8, .5; 1, 0"/>
                                        <p:tgtEl>
                                          <p:spTgt spid="11"/>
                                        </p:tgtEl>
                                      </p:cBhvr>
                                    </p:animEffect>
                                    <p:animScale>
                                      <p:cBhvr>
                                        <p:cTn id="7"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Challenges</a:t>
            </a:r>
          </a:p>
        </p:txBody>
      </p:sp>
      <p:sp>
        <p:nvSpPr>
          <p:cNvPr id="6" name="Text Placeholder 5"/>
          <p:cNvSpPr>
            <a:spLocks noGrp="1"/>
          </p:cNvSpPr>
          <p:nvPr>
            <p:ph sz="quarter" idx="10"/>
          </p:nvPr>
        </p:nvSpPr>
        <p:spPr>
          <a:xfrm>
            <a:off x="584200" y="1435100"/>
            <a:ext cx="11018838" cy="3496342"/>
          </a:xfrm>
        </p:spPr>
        <p:txBody>
          <a:bodyPr/>
          <a:lstStyle/>
          <a:p>
            <a:pPr marL="457200" indent="-457200">
              <a:buFont typeface="Arial" panose="020B0604020202020204" pitchFamily="34" charset="0"/>
              <a:buChar char="•"/>
            </a:pPr>
            <a:r>
              <a:rPr lang="en-US" dirty="0"/>
              <a:t>Challenge 1: Understanding The Environment</a:t>
            </a:r>
          </a:p>
          <a:p>
            <a:pPr marL="914400" lvl="1" indent="-457200">
              <a:buFont typeface="Arial" panose="020B0604020202020204" pitchFamily="34" charset="0"/>
              <a:buChar char="•"/>
            </a:pPr>
            <a:r>
              <a:rPr lang="en-US" dirty="0"/>
              <a:t>Before you can extend and further configure Contoso Finance's Sentinel deployment, you need to understand what they have done to date and help them plan.</a:t>
            </a:r>
          </a:p>
          <a:p>
            <a:pPr marL="457200" indent="-457200">
              <a:buFont typeface="Arial" panose="020B0604020202020204" pitchFamily="34" charset="0"/>
              <a:buChar char="•"/>
            </a:pPr>
            <a:r>
              <a:rPr lang="en-US" dirty="0"/>
              <a:t>Challenge 2: Sentinel Alerting And Analytics</a:t>
            </a:r>
          </a:p>
          <a:p>
            <a:pPr marL="914400" lvl="1" indent="-457200">
              <a:buFont typeface="Arial" panose="020B0604020202020204" pitchFamily="34" charset="0"/>
              <a:buChar char="•"/>
            </a:pPr>
            <a:r>
              <a:rPr lang="en-US" dirty="0"/>
              <a:t>Now that you understand the data sources and volume of data that Contoso Finance is contending with, you can begin operationalizing the Sentinel deployment.</a:t>
            </a:r>
          </a:p>
          <a:p>
            <a:pPr marL="457200" indent="-457200">
              <a:buFont typeface="Arial" panose="020B0604020202020204" pitchFamily="34" charset="0"/>
              <a:buChar char="•"/>
            </a:pPr>
            <a:r>
              <a:rPr lang="en-US" dirty="0"/>
              <a:t>Challenge 3: Investigating Incidents</a:t>
            </a:r>
          </a:p>
          <a:p>
            <a:pPr marL="914400" lvl="1" indent="-457200">
              <a:buFont typeface="Arial" panose="020B0604020202020204" pitchFamily="34" charset="0"/>
              <a:buChar char="•"/>
            </a:pPr>
            <a:r>
              <a:rPr lang="en-US" dirty="0"/>
              <a:t>As alerts are generated and aggregated in incidents, you can begin hunting and making recommendations to Contoso Finance on how to improve their posture.</a:t>
            </a:r>
          </a:p>
        </p:txBody>
      </p:sp>
      <p:sp>
        <p:nvSpPr>
          <p:cNvPr id="4" name="TextBox 3">
            <a:extLst>
              <a:ext uri="{FF2B5EF4-FFF2-40B4-BE49-F238E27FC236}">
                <a16:creationId xmlns:a16="http://schemas.microsoft.com/office/drawing/2014/main" id="{FDC70E8A-2525-4D4B-90CC-DEA372857CCC}"/>
              </a:ext>
            </a:extLst>
          </p:cNvPr>
          <p:cNvSpPr txBox="1"/>
          <p:nvPr/>
        </p:nvSpPr>
        <p:spPr>
          <a:xfrm>
            <a:off x="2942271" y="5422900"/>
            <a:ext cx="6669404" cy="923330"/>
          </a:xfrm>
          <a:prstGeom prst="rect">
            <a:avLst/>
          </a:prstGeom>
          <a:solidFill>
            <a:srgbClr val="FFC000"/>
          </a:solidFill>
          <a:ln>
            <a:solidFill>
              <a:schemeClr val="tx1"/>
            </a:solidFill>
          </a:ln>
        </p:spPr>
        <p:txBody>
          <a:bodyPr wrap="square" lIns="0" tIns="0" rIns="0" bIns="0" rtlCol="0">
            <a:spAutoFit/>
          </a:bodyPr>
          <a:lstStyle/>
          <a:p>
            <a:pPr algn="ctr"/>
            <a:r>
              <a:rPr lang="en-IE" sz="2000" b="1" dirty="0"/>
              <a:t>Note</a:t>
            </a:r>
            <a:br>
              <a:rPr lang="en-IE" sz="2000" dirty="0"/>
            </a:br>
            <a:r>
              <a:rPr lang="en-IE" sz="2000" dirty="0"/>
              <a:t>Automatic validation of your solution has been disabled</a:t>
            </a:r>
            <a:br>
              <a:rPr lang="en-IE" sz="2000" dirty="0"/>
            </a:br>
            <a:r>
              <a:rPr lang="en-IE" sz="2000" dirty="0"/>
              <a:t>to speed up the lab for you</a:t>
            </a:r>
          </a:p>
        </p:txBody>
      </p:sp>
    </p:spTree>
    <p:extLst>
      <p:ext uri="{BB962C8B-B14F-4D97-AF65-F5344CB8AC3E}">
        <p14:creationId xmlns:p14="http://schemas.microsoft.com/office/powerpoint/2010/main" val="39577223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repeatCount="5000" fill="hold" grpId="0" nodeType="clickEffect">
                                  <p:stCondLst>
                                    <p:cond delay="0"/>
                                  </p:stCondLst>
                                  <p:childTnLst>
                                    <p:animEffect transition="out" filter="fade">
                                      <p:cBhvr>
                                        <p:cTn id="6" dur="500" tmFilter="0, 0; .2, .5; .8, .5; 1, 0"/>
                                        <p:tgtEl>
                                          <p:spTgt spid="4"/>
                                        </p:tgtEl>
                                      </p:cBhvr>
                                    </p:animEffect>
                                    <p:animScale>
                                      <p:cBhvr>
                                        <p:cTn id="7"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3BAA2-48A1-C441-815A-75E60E9C046F}"/>
              </a:ext>
            </a:extLst>
          </p:cNvPr>
          <p:cNvSpPr txBox="1">
            <a:spLocks/>
          </p:cNvSpPr>
          <p:nvPr/>
        </p:nvSpPr>
        <p:spPr>
          <a:xfrm>
            <a:off x="495763" y="1996147"/>
            <a:ext cx="6769333" cy="4985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2800" dirty="0"/>
              <a:t>Need help?</a:t>
            </a:r>
          </a:p>
          <a:p>
            <a:endParaRPr lang="en-US" sz="2800" dirty="0"/>
          </a:p>
          <a:p>
            <a:r>
              <a:rPr lang="en-US" sz="2800" dirty="0">
                <a:latin typeface="+mn-lt"/>
              </a:rPr>
              <a:t>Use the Teams </a:t>
            </a:r>
            <a:r>
              <a:rPr lang="en-US" sz="2800">
                <a:latin typeface="+mn-lt"/>
              </a:rPr>
              <a:t>chat channel</a:t>
            </a:r>
            <a:endParaRPr lang="en-US" sz="2800" dirty="0">
              <a:latin typeface="+mn-lt"/>
            </a:endParaRPr>
          </a:p>
        </p:txBody>
      </p:sp>
    </p:spTree>
    <p:extLst>
      <p:ext uri="{BB962C8B-B14F-4D97-AF65-F5344CB8AC3E}">
        <p14:creationId xmlns:p14="http://schemas.microsoft.com/office/powerpoint/2010/main" val="2402828649"/>
      </p:ext>
    </p:extLst>
  </p:cSld>
  <p:clrMapOvr>
    <a:masterClrMapping/>
  </p:clrMapOvr>
  <p:transition>
    <p:fade/>
  </p:transition>
</p:sld>
</file>

<file path=ppt/theme/theme1.xml><?xml version="1.0" encoding="utf-8"?>
<a:theme xmlns:a="http://schemas.openxmlformats.org/drawingml/2006/main" name="White Template">
  <a:themeElements>
    <a:clrScheme name="TS_20_Teal on White">
      <a:dk1>
        <a:srgbClr val="000000"/>
      </a:dk1>
      <a:lt1>
        <a:srgbClr val="FFFFFF"/>
      </a:lt1>
      <a:dk2>
        <a:srgbClr val="274B47"/>
      </a:dk2>
      <a:lt2>
        <a:srgbClr val="E6E6E6"/>
      </a:lt2>
      <a:accent1>
        <a:srgbClr val="008575"/>
      </a:accent1>
      <a:accent2>
        <a:srgbClr val="274B47"/>
      </a:accent2>
      <a:accent3>
        <a:srgbClr val="50E6FF"/>
      </a:accent3>
      <a:accent4>
        <a:srgbClr val="0078D4"/>
      </a:accent4>
      <a:accent5>
        <a:srgbClr val="243A5E"/>
      </a:accent5>
      <a:accent6>
        <a:srgbClr val="737373"/>
      </a:accent6>
      <a:hlink>
        <a:srgbClr val="008575"/>
      </a:hlink>
      <a:folHlink>
        <a:srgbClr val="00857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7.potx" id="{38B949A8-B0F9-42B1-8EAB-90FE813F2E82}" vid="{DAD8D2DF-92EF-4645-90C4-AC83445A57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180a8cd5-14e5-480b-ac62-23332e51694d"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C9926B21D171D34CB5934FC002E086CB" ma:contentTypeVersion="8" ma:contentTypeDescription="Create a new document." ma:contentTypeScope="" ma:versionID="7a1300c858e128cd700b1a024f8e4745">
  <xsd:schema xmlns:xsd="http://www.w3.org/2001/XMLSchema" xmlns:xs="http://www.w3.org/2001/XMLSchema" xmlns:p="http://schemas.microsoft.com/office/2006/metadata/properties" xmlns:ns2="180a8cd5-14e5-480b-ac62-23332e51694d" targetNamespace="http://schemas.microsoft.com/office/2006/metadata/properties" ma:root="true" ma:fieldsID="a971ae47007bd71907af188a32d0ba63" ns2:_="">
    <xsd:import namespace="180a8cd5-14e5-480b-ac62-23332e51694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a8cd5-14e5-480b-ac62-23332e5169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http://schemas.microsoft.com/sharepoint/v3"/>
    <ds:schemaRef ds:uri="965de625-df5b-42e9-a277-2113da4f1195"/>
    <ds:schemaRef ds:uri="180a8cd5-14e5-480b-ac62-23332e51694d"/>
  </ds:schemaRefs>
</ds:datastoreItem>
</file>

<file path=customXml/itemProps2.xml><?xml version="1.0" encoding="utf-8"?>
<ds:datastoreItem xmlns:ds="http://schemas.openxmlformats.org/officeDocument/2006/customXml" ds:itemID="{54FBB85E-A5C3-45EA-93B3-3952196709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0a8cd5-14e5-480b-ac62-23332e51694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164</TotalTime>
  <Words>336</Words>
  <Application>Microsoft Office PowerPoint</Application>
  <PresentationFormat>Widescreen</PresentationFormat>
  <Paragraphs>27</Paragraphs>
  <Slides>5</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Lucida Console</vt:lpstr>
      <vt:lpstr>Segoe UI</vt:lpstr>
      <vt:lpstr>Segoe UI Semibold</vt:lpstr>
      <vt:lpstr>Wingdings</vt:lpstr>
      <vt:lpstr>White Template</vt:lpstr>
      <vt:lpstr>Azure Sentinel Hunting</vt:lpstr>
      <vt:lpstr>Launch the Lab Environment</vt:lpstr>
      <vt:lpstr>Access Your Lab</vt:lpstr>
      <vt:lpstr>Challenges</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&lt;Event name&gt;</dc:subject>
  <dc:creator>Jason Lee</dc:creator>
  <cp:keywords/>
  <dc:description/>
  <cp:lastModifiedBy>Scott Hoag</cp:lastModifiedBy>
  <cp:revision>29</cp:revision>
  <dcterms:created xsi:type="dcterms:W3CDTF">2020-04-20T15:28:36Z</dcterms:created>
  <dcterms:modified xsi:type="dcterms:W3CDTF">2020-06-04T22:30:50Z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0x010100C9926B21D171D34CB5934FC002E086CB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